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sldIdLst>
    <p:sldId id="256" r:id="rId2"/>
    <p:sldId id="258" r:id="rId3"/>
    <p:sldId id="288" r:id="rId4"/>
    <p:sldId id="298" r:id="rId5"/>
    <p:sldId id="303" r:id="rId6"/>
    <p:sldId id="304" r:id="rId7"/>
    <p:sldId id="267" r:id="rId8"/>
    <p:sldId id="260" r:id="rId9"/>
    <p:sldId id="261" r:id="rId10"/>
    <p:sldId id="262" r:id="rId11"/>
    <p:sldId id="263" r:id="rId12"/>
    <p:sldId id="285" r:id="rId13"/>
    <p:sldId id="269" r:id="rId14"/>
    <p:sldId id="299" r:id="rId15"/>
    <p:sldId id="308" r:id="rId16"/>
    <p:sldId id="309" r:id="rId17"/>
    <p:sldId id="310" r:id="rId18"/>
    <p:sldId id="311" r:id="rId19"/>
    <p:sldId id="312" r:id="rId20"/>
    <p:sldId id="313" r:id="rId21"/>
    <p:sldId id="314" r:id="rId22"/>
    <p:sldId id="315" r:id="rId23"/>
    <p:sldId id="316" r:id="rId24"/>
    <p:sldId id="317" r:id="rId25"/>
    <p:sldId id="318" r:id="rId26"/>
    <p:sldId id="305" r:id="rId27"/>
    <p:sldId id="306" r:id="rId28"/>
    <p:sldId id="30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838" autoAdjust="0"/>
    <p:restoredTop sz="94291" autoAdjust="0"/>
  </p:normalViewPr>
  <p:slideViewPr>
    <p:cSldViewPr>
      <p:cViewPr varScale="1">
        <p:scale>
          <a:sx n="104" d="100"/>
          <a:sy n="104" d="100"/>
        </p:scale>
        <p:origin x="1422" y="108"/>
      </p:cViewPr>
      <p:guideLst>
        <p:guide orient="horz" pos="2160"/>
        <p:guide pos="2880"/>
      </p:guideLst>
    </p:cSldViewPr>
  </p:slideViewPr>
  <p:outlineViewPr>
    <p:cViewPr>
      <p:scale>
        <a:sx n="33" d="100"/>
        <a:sy n="33" d="100"/>
      </p:scale>
      <p:origin x="3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423D037-D1AC-48C0-A443-10025F2CF580}" type="datetimeFigureOut">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676BD-1A53-4F71-8943-C2CCD528BEA3}" type="slidenum">
              <a:rPr lang="en-US" smtClean="0"/>
              <a:t>‹#›</a:t>
            </a:fld>
            <a:endParaRPr lang="en-US"/>
          </a:p>
        </p:txBody>
      </p:sp>
    </p:spTree>
    <p:extLst>
      <p:ext uri="{BB962C8B-B14F-4D97-AF65-F5344CB8AC3E}">
        <p14:creationId xmlns:p14="http://schemas.microsoft.com/office/powerpoint/2010/main" val="1498392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23D037-D1AC-48C0-A443-10025F2CF580}" type="datetimeFigureOut">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676BD-1A53-4F71-8943-C2CCD528BEA3}" type="slidenum">
              <a:rPr lang="en-US" smtClean="0"/>
              <a:t>‹#›</a:t>
            </a:fld>
            <a:endParaRPr lang="en-US"/>
          </a:p>
        </p:txBody>
      </p:sp>
    </p:spTree>
    <p:extLst>
      <p:ext uri="{BB962C8B-B14F-4D97-AF65-F5344CB8AC3E}">
        <p14:creationId xmlns:p14="http://schemas.microsoft.com/office/powerpoint/2010/main" val="586249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23D037-D1AC-48C0-A443-10025F2CF580}" type="datetimeFigureOut">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676BD-1A53-4F71-8943-C2CCD528BEA3}" type="slidenum">
              <a:rPr lang="en-US" smtClean="0"/>
              <a:t>‹#›</a:t>
            </a:fld>
            <a:endParaRPr lang="en-US"/>
          </a:p>
        </p:txBody>
      </p:sp>
    </p:spTree>
    <p:extLst>
      <p:ext uri="{BB962C8B-B14F-4D97-AF65-F5344CB8AC3E}">
        <p14:creationId xmlns:p14="http://schemas.microsoft.com/office/powerpoint/2010/main" val="2669731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23D037-D1AC-48C0-A443-10025F2CF580}" type="datetimeFigureOut">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676BD-1A53-4F71-8943-C2CCD528BEA3}" type="slidenum">
              <a:rPr lang="en-US" smtClean="0"/>
              <a:t>‹#›</a:t>
            </a:fld>
            <a:endParaRPr lang="en-US"/>
          </a:p>
        </p:txBody>
      </p:sp>
    </p:spTree>
    <p:extLst>
      <p:ext uri="{BB962C8B-B14F-4D97-AF65-F5344CB8AC3E}">
        <p14:creationId xmlns:p14="http://schemas.microsoft.com/office/powerpoint/2010/main" val="2443899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23D037-D1AC-48C0-A443-10025F2CF580}" type="datetimeFigureOut">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676BD-1A53-4F71-8943-C2CCD528BEA3}" type="slidenum">
              <a:rPr lang="en-US" smtClean="0"/>
              <a:t>‹#›</a:t>
            </a:fld>
            <a:endParaRPr lang="en-US"/>
          </a:p>
        </p:txBody>
      </p:sp>
    </p:spTree>
    <p:extLst>
      <p:ext uri="{BB962C8B-B14F-4D97-AF65-F5344CB8AC3E}">
        <p14:creationId xmlns:p14="http://schemas.microsoft.com/office/powerpoint/2010/main" val="46945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23D037-D1AC-48C0-A443-10025F2CF580}" type="datetimeFigureOut">
              <a:rPr lang="en-US" smtClean="0"/>
              <a:t>5/22/2022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676BD-1A53-4F71-8943-C2CCD528BEA3}" type="slidenum">
              <a:rPr lang="en-US" smtClean="0"/>
              <a:t>‹#›</a:t>
            </a:fld>
            <a:endParaRPr lang="en-US"/>
          </a:p>
        </p:txBody>
      </p:sp>
    </p:spTree>
    <p:extLst>
      <p:ext uri="{BB962C8B-B14F-4D97-AF65-F5344CB8AC3E}">
        <p14:creationId xmlns:p14="http://schemas.microsoft.com/office/powerpoint/2010/main" val="3237088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23D037-D1AC-48C0-A443-10025F2CF580}" type="datetimeFigureOut">
              <a:rPr lang="en-US" smtClean="0"/>
              <a:t>5/22/2022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F676BD-1A53-4F71-8943-C2CCD528BEA3}" type="slidenum">
              <a:rPr lang="en-US" smtClean="0"/>
              <a:t>‹#›</a:t>
            </a:fld>
            <a:endParaRPr lang="en-US"/>
          </a:p>
        </p:txBody>
      </p:sp>
    </p:spTree>
    <p:extLst>
      <p:ext uri="{BB962C8B-B14F-4D97-AF65-F5344CB8AC3E}">
        <p14:creationId xmlns:p14="http://schemas.microsoft.com/office/powerpoint/2010/main" val="2099467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23D037-D1AC-48C0-A443-10025F2CF580}" type="datetimeFigureOut">
              <a:rPr lang="en-US" smtClean="0"/>
              <a:t>5/22/2022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F676BD-1A53-4F71-8943-C2CCD528BEA3}" type="slidenum">
              <a:rPr lang="en-US" smtClean="0"/>
              <a:t>‹#›</a:t>
            </a:fld>
            <a:endParaRPr lang="en-US"/>
          </a:p>
        </p:txBody>
      </p:sp>
    </p:spTree>
    <p:extLst>
      <p:ext uri="{BB962C8B-B14F-4D97-AF65-F5344CB8AC3E}">
        <p14:creationId xmlns:p14="http://schemas.microsoft.com/office/powerpoint/2010/main" val="403941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23D037-D1AC-48C0-A443-10025F2CF580}" type="datetimeFigureOut">
              <a:rPr lang="en-US" smtClean="0"/>
              <a:t>5/22/2022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F676BD-1A53-4F71-8943-C2CCD528BEA3}" type="slidenum">
              <a:rPr lang="en-US" smtClean="0"/>
              <a:t>‹#›</a:t>
            </a:fld>
            <a:endParaRPr lang="en-US"/>
          </a:p>
        </p:txBody>
      </p:sp>
    </p:spTree>
    <p:extLst>
      <p:ext uri="{BB962C8B-B14F-4D97-AF65-F5344CB8AC3E}">
        <p14:creationId xmlns:p14="http://schemas.microsoft.com/office/powerpoint/2010/main" val="2397325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23D037-D1AC-48C0-A443-10025F2CF580}" type="datetimeFigureOut">
              <a:rPr lang="en-US" smtClean="0"/>
              <a:t>5/22/2022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676BD-1A53-4F71-8943-C2CCD528BEA3}" type="slidenum">
              <a:rPr lang="en-US" smtClean="0"/>
              <a:t>‹#›</a:t>
            </a:fld>
            <a:endParaRPr lang="en-US"/>
          </a:p>
        </p:txBody>
      </p:sp>
    </p:spTree>
    <p:extLst>
      <p:ext uri="{BB962C8B-B14F-4D97-AF65-F5344CB8AC3E}">
        <p14:creationId xmlns:p14="http://schemas.microsoft.com/office/powerpoint/2010/main" val="369337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23D037-D1AC-48C0-A443-10025F2CF580}" type="datetimeFigureOut">
              <a:rPr lang="en-US" smtClean="0"/>
              <a:t>5/22/2022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676BD-1A53-4F71-8943-C2CCD528BEA3}" type="slidenum">
              <a:rPr lang="en-US" smtClean="0"/>
              <a:t>‹#›</a:t>
            </a:fld>
            <a:endParaRPr lang="en-US"/>
          </a:p>
        </p:txBody>
      </p:sp>
    </p:spTree>
    <p:extLst>
      <p:ext uri="{BB962C8B-B14F-4D97-AF65-F5344CB8AC3E}">
        <p14:creationId xmlns:p14="http://schemas.microsoft.com/office/powerpoint/2010/main" val="2892986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23D037-D1AC-48C0-A443-10025F2CF580}" type="datetimeFigureOut">
              <a:rPr lang="en-US" smtClean="0"/>
              <a:t>5/22/2022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676BD-1A53-4F71-8943-C2CCD528BEA3}"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71600" y="152400"/>
            <a:ext cx="6324600" cy="1517904"/>
          </a:xfrm>
          <a:prstGeom prst="rect">
            <a:avLst/>
          </a:prstGeom>
        </p:spPr>
      </p:pic>
    </p:spTree>
    <p:extLst>
      <p:ext uri="{BB962C8B-B14F-4D97-AF65-F5344CB8AC3E}">
        <p14:creationId xmlns:p14="http://schemas.microsoft.com/office/powerpoint/2010/main" val="163268573"/>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752600"/>
            <a:ext cx="8001000" cy="4495800"/>
          </a:xfrm>
        </p:spPr>
        <p:txBody>
          <a:bodyPr>
            <a:normAutofit/>
          </a:bodyPr>
          <a:lstStyle/>
          <a:p>
            <a:r>
              <a:rPr lang="en-US" sz="2800" b="1" dirty="0">
                <a:latin typeface="Arial" pitchFamily="34" charset="0"/>
                <a:cs typeface="Arial" pitchFamily="34" charset="0"/>
              </a:rPr>
              <a:t>Our Mission</a:t>
            </a:r>
            <a:br>
              <a:rPr lang="en-US" sz="2800" b="1" dirty="0">
                <a:latin typeface="Arial" pitchFamily="34" charset="0"/>
                <a:cs typeface="Arial" pitchFamily="34" charset="0"/>
              </a:rPr>
            </a:br>
            <a:br>
              <a:rPr lang="en-US" sz="2800" b="1" dirty="0">
                <a:latin typeface="Arial" pitchFamily="34" charset="0"/>
                <a:cs typeface="Arial" pitchFamily="34" charset="0"/>
              </a:rPr>
            </a:br>
            <a:r>
              <a:rPr lang="en-US" sz="2000" b="1" dirty="0">
                <a:solidFill>
                  <a:schemeClr val="tx1"/>
                </a:solidFill>
                <a:latin typeface="Arial" pitchFamily="34" charset="0"/>
                <a:cs typeface="Arial" pitchFamily="34" charset="0"/>
              </a:rPr>
              <a:t>Lafayette L.O.S.T., a 501(c)(3) charitable organization, is dedicated to raising and donating monies to deserving persons in the oilfield that are in need of financial help and to other local needful charities. Our goal is to raise these monies through a series of Sporting Clays Tournaments, culminating in our Annual Championship Shoot, where adult men and women employed in the area oilfield and related service companies, can meet with fellowship in friendly competition.</a:t>
            </a:r>
            <a:br>
              <a:rPr lang="en-US" sz="2000" dirty="0">
                <a:solidFill>
                  <a:schemeClr val="tx1"/>
                </a:solidFill>
                <a:latin typeface="Arial" pitchFamily="34" charset="0"/>
                <a:cs typeface="Arial" pitchFamily="34" charset="0"/>
              </a:rPr>
            </a:br>
            <a:br>
              <a:rPr lang="en-US" sz="2000" dirty="0">
                <a:latin typeface="Arial" pitchFamily="34" charset="0"/>
                <a:cs typeface="Arial" pitchFamily="34" charset="0"/>
              </a:rPr>
            </a:b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18987127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752600"/>
            <a:ext cx="7924800" cy="1981200"/>
          </a:xfrm>
        </p:spPr>
        <p:txBody>
          <a:bodyPr>
            <a:normAutofit fontScale="90000"/>
          </a:bodyPr>
          <a:lstStyle/>
          <a:p>
            <a:r>
              <a:rPr lang="en-US" sz="2400" b="1" dirty="0">
                <a:latin typeface="Arial" pitchFamily="34" charset="0"/>
                <a:cs typeface="Arial" pitchFamily="34" charset="0"/>
              </a:rPr>
              <a:t>Gold Sponsors $2000.00</a:t>
            </a:r>
            <a:br>
              <a:rPr lang="en-US" sz="2400" b="1" dirty="0">
                <a:latin typeface="Arial" pitchFamily="34" charset="0"/>
                <a:cs typeface="Arial" pitchFamily="34" charset="0"/>
              </a:rPr>
            </a:br>
            <a:br>
              <a:rPr lang="en-US" sz="2400" b="1" dirty="0">
                <a:latin typeface="Arial" pitchFamily="34" charset="0"/>
                <a:cs typeface="Arial" pitchFamily="34" charset="0"/>
              </a:rPr>
            </a:br>
            <a:br>
              <a:rPr lang="en-US" sz="2400" b="1" dirty="0">
                <a:latin typeface="Arial" pitchFamily="34" charset="0"/>
                <a:cs typeface="Arial" pitchFamily="34" charset="0"/>
              </a:rPr>
            </a:br>
            <a:r>
              <a:rPr lang="en-US" sz="4000" b="1" dirty="0">
                <a:latin typeface="Arial" pitchFamily="34" charset="0"/>
                <a:cs typeface="Arial" pitchFamily="34" charset="0"/>
              </a:rPr>
              <a:t>Doug &amp; Pat Begley</a:t>
            </a:r>
            <a:br>
              <a:rPr lang="en-US" sz="2400" b="1" dirty="0">
                <a:latin typeface="Arial" pitchFamily="34" charset="0"/>
                <a:cs typeface="Arial" pitchFamily="34" charset="0"/>
              </a:rPr>
            </a:br>
            <a:br>
              <a:rPr lang="en-US" sz="2400" b="1" dirty="0">
                <a:latin typeface="Arial" pitchFamily="34" charset="0"/>
                <a:cs typeface="Arial" pitchFamily="34" charset="0"/>
              </a:rPr>
            </a:br>
            <a:br>
              <a:rPr lang="en-US" sz="2400" b="1" dirty="0">
                <a:latin typeface="Arial" pitchFamily="34" charset="0"/>
                <a:cs typeface="Arial" pitchFamily="34" charset="0"/>
              </a:rPr>
            </a:br>
            <a:endParaRPr lang="en-US" sz="2400" b="1" dirty="0">
              <a:latin typeface="Arial" pitchFamily="34" charset="0"/>
              <a:cs typeface="Arial" pitchFamily="34" charset="0"/>
            </a:endParaRPr>
          </a:p>
        </p:txBody>
      </p:sp>
      <p:pic>
        <p:nvPicPr>
          <p:cNvPr id="3074" name="Picture 2" descr="C:\Users\Dwayne.Truesdell\Documents\L.O.S.T. Logos and Info\LOGOS\GlobalDataSy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3429000"/>
            <a:ext cx="3429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68560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516" y="1752600"/>
            <a:ext cx="8077200" cy="685800"/>
          </a:xfrm>
        </p:spPr>
        <p:txBody>
          <a:bodyPr>
            <a:normAutofit fontScale="90000"/>
          </a:bodyPr>
          <a:lstStyle/>
          <a:p>
            <a:br>
              <a:rPr lang="en-US" sz="2400" b="1" dirty="0">
                <a:latin typeface="Arial" pitchFamily="34" charset="0"/>
                <a:cs typeface="Arial" pitchFamily="34" charset="0"/>
              </a:rPr>
            </a:br>
            <a:r>
              <a:rPr lang="en-US" sz="2400" b="1" dirty="0">
                <a:latin typeface="Arial" pitchFamily="34" charset="0"/>
                <a:cs typeface="Arial" pitchFamily="34" charset="0"/>
              </a:rPr>
              <a:t>Silver Sponsors $1000.00</a:t>
            </a:r>
            <a:br>
              <a:rPr lang="en-US" sz="2400" b="1" dirty="0">
                <a:latin typeface="Arial" pitchFamily="34" charset="0"/>
                <a:cs typeface="Arial" pitchFamily="34" charset="0"/>
              </a:rPr>
            </a:br>
            <a:br>
              <a:rPr lang="en-US" sz="2400" b="1" dirty="0">
                <a:latin typeface="Arial" pitchFamily="34" charset="0"/>
                <a:cs typeface="Arial" pitchFamily="34" charset="0"/>
              </a:rPr>
            </a:br>
            <a:endParaRPr lang="en-US" sz="2400" b="1" dirty="0">
              <a:latin typeface="Arial" pitchFamily="34" charset="0"/>
              <a:cs typeface="Arial" pitchFamily="34" charset="0"/>
            </a:endParaRPr>
          </a:p>
        </p:txBody>
      </p:sp>
      <p:sp>
        <p:nvSpPr>
          <p:cNvPr id="3" name="Content Placeholder 2"/>
          <p:cNvSpPr>
            <a:spLocks noGrp="1"/>
          </p:cNvSpPr>
          <p:nvPr>
            <p:ph idx="1"/>
          </p:nvPr>
        </p:nvSpPr>
        <p:spPr>
          <a:xfrm>
            <a:off x="457200" y="1613056"/>
            <a:ext cx="8229600" cy="685800"/>
          </a:xfrm>
        </p:spPr>
        <p:txBody>
          <a:bodyPr>
            <a:normAutofit fontScale="25000" lnSpcReduction="2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8000" dirty="0"/>
          </a:p>
          <a:p>
            <a:pPr marL="0" indent="0">
              <a:buNone/>
            </a:pPr>
            <a:endParaRPr lang="en-US" dirty="0"/>
          </a:p>
          <a:p>
            <a:pPr marL="0" indent="0">
              <a:buNone/>
            </a:pPr>
            <a:endParaRPr lang="en-US" dirty="0"/>
          </a:p>
          <a:p>
            <a:pPr marL="0" indent="0" algn="ctr">
              <a:buNone/>
            </a:pPr>
            <a:r>
              <a:rPr lang="en-US" dirty="0"/>
              <a:t>																																																																																																																																																							</a:t>
            </a:r>
            <a:endParaRPr lang="en-US" sz="12800" dirty="0"/>
          </a:p>
          <a:p>
            <a:pPr marL="0" indent="0" algn="ctr">
              <a:buNone/>
            </a:pPr>
            <a:endParaRPr lang="en-US" sz="12800" dirty="0"/>
          </a:p>
          <a:p>
            <a:pPr marL="0" indent="0" algn="ctr">
              <a:buNone/>
            </a:pPr>
            <a:r>
              <a:rPr lang="en-US" sz="12800" dirty="0"/>
              <a:t>						</a:t>
            </a:r>
            <a:r>
              <a:rPr lang="en-US" dirty="0"/>
              <a:t>													</a:t>
            </a:r>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2" descr="C:\Users\Dwayne.Truesdell\Documents\L.O.S.T. Logos and Info\LOGOS\Cajun Gu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2656534"/>
            <a:ext cx="2971800" cy="1688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34145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5105399"/>
          </a:xfrm>
        </p:spPr>
        <p:txBody>
          <a:bodyPr>
            <a:normAutofit/>
          </a:bodyPr>
          <a:lstStyle/>
          <a:p>
            <a:pPr marL="0" indent="0" algn="ctr">
              <a:buNone/>
            </a:pPr>
            <a:r>
              <a:rPr lang="en-US" dirty="0"/>
              <a:t>Bronze Sponsors $500.00</a:t>
            </a:r>
          </a:p>
          <a:p>
            <a:pPr marL="0" indent="0" algn="ctr">
              <a:buNone/>
            </a:pPr>
            <a:endParaRPr lang="en-US" dirty="0"/>
          </a:p>
          <a:p>
            <a:pPr marL="0" indent="0" algn="ctr">
              <a:buNone/>
            </a:pPr>
            <a:r>
              <a:rPr lang="en-US" sz="4400" dirty="0"/>
              <a:t>Sid Lyons</a:t>
            </a:r>
          </a:p>
          <a:p>
            <a:pPr marL="0" indent="0" algn="ctr">
              <a:buNone/>
            </a:pPr>
            <a:endParaRPr lang="en-US" dirty="0"/>
          </a:p>
          <a:p>
            <a:pPr marL="0" indent="0" algn="ctr">
              <a:buNone/>
            </a:pPr>
            <a:endParaRPr lang="en-US" dirty="0"/>
          </a:p>
        </p:txBody>
      </p:sp>
      <p:pic>
        <p:nvPicPr>
          <p:cNvPr id="5" name="Picture 4">
            <a:extLst>
              <a:ext uri="{FF2B5EF4-FFF2-40B4-BE49-F238E27FC236}">
                <a16:creationId xmlns:a16="http://schemas.microsoft.com/office/drawing/2014/main" id="{65F676AA-EFC6-46EA-9E1C-B77FD1F88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5189" y="3736707"/>
            <a:ext cx="3173621" cy="1822986"/>
          </a:xfrm>
          <a:prstGeom prst="rect">
            <a:avLst/>
          </a:prstGeom>
        </p:spPr>
      </p:pic>
    </p:spTree>
    <p:extLst>
      <p:ext uri="{BB962C8B-B14F-4D97-AF65-F5344CB8AC3E}">
        <p14:creationId xmlns:p14="http://schemas.microsoft.com/office/powerpoint/2010/main" val="327193179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586" y="1500614"/>
            <a:ext cx="8556813" cy="785386"/>
          </a:xfrm>
        </p:spPr>
        <p:txBody>
          <a:bodyPr>
            <a:normAutofit/>
          </a:bodyPr>
          <a:lstStyle/>
          <a:p>
            <a:r>
              <a:rPr lang="en-US" sz="2400" b="1" dirty="0">
                <a:latin typeface="Arial" pitchFamily="34" charset="0"/>
                <a:cs typeface="Arial" pitchFamily="34" charset="0"/>
              </a:rPr>
              <a:t>Many Thanks To This Months Food &amp; Drink Sponsors</a:t>
            </a:r>
          </a:p>
        </p:txBody>
      </p:sp>
      <p:sp>
        <p:nvSpPr>
          <p:cNvPr id="4" name="Content Placeholder 3">
            <a:extLst>
              <a:ext uri="{FF2B5EF4-FFF2-40B4-BE49-F238E27FC236}">
                <a16:creationId xmlns:a16="http://schemas.microsoft.com/office/drawing/2014/main" id="{2236D694-B5A0-489A-BA27-AF0761EE81C7}"/>
              </a:ext>
            </a:extLst>
          </p:cNvPr>
          <p:cNvSpPr>
            <a:spLocks noGrp="1"/>
          </p:cNvSpPr>
          <p:nvPr>
            <p:ph idx="1"/>
          </p:nvPr>
        </p:nvSpPr>
        <p:spPr>
          <a:xfrm>
            <a:off x="0" y="1500613"/>
            <a:ext cx="9144000" cy="5258961"/>
          </a:xfrm>
        </p:spPr>
        <p:txBody>
          <a:bodyPr>
            <a:normAutofit/>
          </a:bodyPr>
          <a:lstStyle/>
          <a:p>
            <a:pPr marL="0" indent="0">
              <a:buNone/>
            </a:pPr>
            <a:endParaRPr lang="en-US" dirty="0"/>
          </a:p>
          <a:p>
            <a:pPr marL="0" indent="0" algn="ctr">
              <a:buNone/>
            </a:pPr>
            <a:endParaRPr lang="en-US" sz="3600" dirty="0"/>
          </a:p>
          <a:p>
            <a:pPr marL="0" indent="0" algn="ctr">
              <a:buNone/>
            </a:pPr>
            <a:r>
              <a:rPr lang="en-US" sz="4000" dirty="0"/>
              <a:t>Keith Talley</a:t>
            </a:r>
          </a:p>
          <a:p>
            <a:pPr marL="0" indent="0">
              <a:buNone/>
            </a:pPr>
            <a:endParaRPr lang="en-US" dirty="0"/>
          </a:p>
        </p:txBody>
      </p:sp>
      <p:pic>
        <p:nvPicPr>
          <p:cNvPr id="6" name="Picture 5" descr="A picture containing text, clipart&#10;&#10;Description automatically generated">
            <a:extLst>
              <a:ext uri="{FF2B5EF4-FFF2-40B4-BE49-F238E27FC236}">
                <a16:creationId xmlns:a16="http://schemas.microsoft.com/office/drawing/2014/main" id="{6A2731A1-448D-6D7D-DF6F-66F4D1E232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3897" y="3886200"/>
            <a:ext cx="3576205" cy="1666875"/>
          </a:xfrm>
          <a:prstGeom prst="rect">
            <a:avLst/>
          </a:prstGeom>
        </p:spPr>
      </p:pic>
    </p:spTree>
    <p:extLst>
      <p:ext uri="{BB962C8B-B14F-4D97-AF65-F5344CB8AC3E}">
        <p14:creationId xmlns:p14="http://schemas.microsoft.com/office/powerpoint/2010/main" val="175828196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descr="A picture containing ground, outdoor, people&#10;&#10;Description automatically generated">
            <a:extLst>
              <a:ext uri="{FF2B5EF4-FFF2-40B4-BE49-F238E27FC236}">
                <a16:creationId xmlns:a16="http://schemas.microsoft.com/office/drawing/2014/main" id="{97EAF6D3-0F0D-48D8-99A3-DAD7E98B376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7700" y="2133600"/>
            <a:ext cx="3051572" cy="4068763"/>
          </a:xfrm>
        </p:spPr>
      </p:pic>
      <p:pic>
        <p:nvPicPr>
          <p:cNvPr id="10" name="Picture 9" descr="A picture containing ground, outdoor, person, standing&#10;&#10;Description automatically generated">
            <a:extLst>
              <a:ext uri="{FF2B5EF4-FFF2-40B4-BE49-F238E27FC236}">
                <a16:creationId xmlns:a16="http://schemas.microsoft.com/office/drawing/2014/main" id="{E3627BDF-5FF6-480A-8FAF-489B9D7108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2133600"/>
            <a:ext cx="3051572" cy="4068763"/>
          </a:xfrm>
          <a:prstGeom prst="rect">
            <a:avLst/>
          </a:prstGeom>
        </p:spPr>
      </p:pic>
    </p:spTree>
    <p:extLst>
      <p:ext uri="{BB962C8B-B14F-4D97-AF65-F5344CB8AC3E}">
        <p14:creationId xmlns:p14="http://schemas.microsoft.com/office/powerpoint/2010/main" val="75175209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A picture containing person, ground, outdoor, standing&#10;&#10;Description automatically generated">
            <a:extLst>
              <a:ext uri="{FF2B5EF4-FFF2-40B4-BE49-F238E27FC236}">
                <a16:creationId xmlns:a16="http://schemas.microsoft.com/office/drawing/2014/main" id="{6BA0FFF7-83A1-4DE3-B529-5B845641DBA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0" y="2057400"/>
            <a:ext cx="2916436" cy="3888582"/>
          </a:xfrm>
        </p:spPr>
      </p:pic>
      <p:pic>
        <p:nvPicPr>
          <p:cNvPr id="9" name="Picture 8" descr="A group of people standing outside a building&#10;&#10;Description automatically generated with medium confidence">
            <a:extLst>
              <a:ext uri="{FF2B5EF4-FFF2-40B4-BE49-F238E27FC236}">
                <a16:creationId xmlns:a16="http://schemas.microsoft.com/office/drawing/2014/main" id="{43DFFD66-2ABD-41BA-82D8-CB53176E09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2057401"/>
            <a:ext cx="2916436" cy="3888581"/>
          </a:xfrm>
          <a:prstGeom prst="rect">
            <a:avLst/>
          </a:prstGeom>
        </p:spPr>
      </p:pic>
    </p:spTree>
    <p:extLst>
      <p:ext uri="{BB962C8B-B14F-4D97-AF65-F5344CB8AC3E}">
        <p14:creationId xmlns:p14="http://schemas.microsoft.com/office/powerpoint/2010/main" val="343444780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descr="A group of men posing for a picture&#10;&#10;Description automatically generated with medium confidence">
            <a:extLst>
              <a:ext uri="{FF2B5EF4-FFF2-40B4-BE49-F238E27FC236}">
                <a16:creationId xmlns:a16="http://schemas.microsoft.com/office/drawing/2014/main" id="{75086DD2-3FB3-48C7-BF45-730B608E3A6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2057400"/>
            <a:ext cx="2992636" cy="3990182"/>
          </a:xfrm>
        </p:spPr>
      </p:pic>
      <p:pic>
        <p:nvPicPr>
          <p:cNvPr id="10" name="Picture 9" descr="A person sitting on a bench next to a person in a wheelchair&#10;&#10;Description automatically generated with medium confidence">
            <a:extLst>
              <a:ext uri="{FF2B5EF4-FFF2-40B4-BE49-F238E27FC236}">
                <a16:creationId xmlns:a16="http://schemas.microsoft.com/office/drawing/2014/main" id="{0022EC5F-12A0-4688-9461-C9D1E9D6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9531" y="2057400"/>
            <a:ext cx="2992637" cy="3990182"/>
          </a:xfrm>
          <a:prstGeom prst="rect">
            <a:avLst/>
          </a:prstGeom>
        </p:spPr>
      </p:pic>
    </p:spTree>
    <p:extLst>
      <p:ext uri="{BB962C8B-B14F-4D97-AF65-F5344CB8AC3E}">
        <p14:creationId xmlns:p14="http://schemas.microsoft.com/office/powerpoint/2010/main" val="61860195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Two people holding game controllers&#10;&#10;Description automatically generated with low confidence">
            <a:extLst>
              <a:ext uri="{FF2B5EF4-FFF2-40B4-BE49-F238E27FC236}">
                <a16:creationId xmlns:a16="http://schemas.microsoft.com/office/drawing/2014/main" id="{E2E7FD26-A498-4896-B371-FBFA52550AD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905000"/>
            <a:ext cx="3051572" cy="4068763"/>
          </a:xfrm>
        </p:spPr>
      </p:pic>
      <p:pic>
        <p:nvPicPr>
          <p:cNvPr id="9" name="Picture 8" descr="A group of people standing on a porch&#10;&#10;Description automatically generated with medium confidence">
            <a:extLst>
              <a:ext uri="{FF2B5EF4-FFF2-40B4-BE49-F238E27FC236}">
                <a16:creationId xmlns:a16="http://schemas.microsoft.com/office/drawing/2014/main" id="{7E01B31D-015D-485C-BC6E-5901C1FB27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4950" y="1905000"/>
            <a:ext cx="3051572" cy="4068763"/>
          </a:xfrm>
          <a:prstGeom prst="rect">
            <a:avLst/>
          </a:prstGeom>
        </p:spPr>
      </p:pic>
    </p:spTree>
    <p:extLst>
      <p:ext uri="{BB962C8B-B14F-4D97-AF65-F5344CB8AC3E}">
        <p14:creationId xmlns:p14="http://schemas.microsoft.com/office/powerpoint/2010/main" val="10988716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descr="A picture containing person, outdoor, standing, posing&#10;&#10;Description automatically generated">
            <a:extLst>
              <a:ext uri="{FF2B5EF4-FFF2-40B4-BE49-F238E27FC236}">
                <a16:creationId xmlns:a16="http://schemas.microsoft.com/office/drawing/2014/main" id="{AE783F2E-F953-44C8-9D36-2726929134C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905000"/>
            <a:ext cx="3221236" cy="4294982"/>
          </a:xfrm>
        </p:spPr>
      </p:pic>
      <p:pic>
        <p:nvPicPr>
          <p:cNvPr id="9" name="Picture 8" descr="A picture containing person, standing, outdoor, people&#10;&#10;Description automatically generated">
            <a:extLst>
              <a:ext uri="{FF2B5EF4-FFF2-40B4-BE49-F238E27FC236}">
                <a16:creationId xmlns:a16="http://schemas.microsoft.com/office/drawing/2014/main" id="{6419B158-5E1D-4ACA-B104-EBEC2E0C16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2101" y="1905000"/>
            <a:ext cx="3221236" cy="4294981"/>
          </a:xfrm>
          <a:prstGeom prst="rect">
            <a:avLst/>
          </a:prstGeom>
        </p:spPr>
      </p:pic>
    </p:spTree>
    <p:extLst>
      <p:ext uri="{BB962C8B-B14F-4D97-AF65-F5344CB8AC3E}">
        <p14:creationId xmlns:p14="http://schemas.microsoft.com/office/powerpoint/2010/main" val="277722189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A picture containing building, person, outdoor, standing&#10;&#10;Description automatically generated">
            <a:extLst>
              <a:ext uri="{FF2B5EF4-FFF2-40B4-BE49-F238E27FC236}">
                <a16:creationId xmlns:a16="http://schemas.microsoft.com/office/drawing/2014/main" id="{D8A66711-4B04-46D5-BDE6-2E6E75ECB36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905000"/>
            <a:ext cx="3352800" cy="4470400"/>
          </a:xfrm>
        </p:spPr>
      </p:pic>
      <p:pic>
        <p:nvPicPr>
          <p:cNvPr id="10" name="Picture 9" descr="A person and person posing for a picture&#10;&#10;Description automatically generated with medium confidence">
            <a:extLst>
              <a:ext uri="{FF2B5EF4-FFF2-40B4-BE49-F238E27FC236}">
                <a16:creationId xmlns:a16="http://schemas.microsoft.com/office/drawing/2014/main" id="{E9A85819-4E2A-4CBD-991F-18406E2759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2" y="1905000"/>
            <a:ext cx="3352800" cy="4470400"/>
          </a:xfrm>
          <a:prstGeom prst="rect">
            <a:avLst/>
          </a:prstGeom>
        </p:spPr>
      </p:pic>
    </p:spTree>
    <p:extLst>
      <p:ext uri="{BB962C8B-B14F-4D97-AF65-F5344CB8AC3E}">
        <p14:creationId xmlns:p14="http://schemas.microsoft.com/office/powerpoint/2010/main" val="395053257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600200"/>
            <a:ext cx="9144000" cy="4893647"/>
          </a:xfrm>
          <a:prstGeom prst="rect">
            <a:avLst/>
          </a:prstGeom>
        </p:spPr>
        <p:txBody>
          <a:bodyPr wrap="square">
            <a:spAutoFit/>
          </a:bodyPr>
          <a:lstStyle/>
          <a:p>
            <a:pPr lvl="1" algn="ctr"/>
            <a:r>
              <a:rPr lang="en-US" b="1" dirty="0">
                <a:latin typeface="Arial" pitchFamily="34" charset="0"/>
                <a:cs typeface="Arial" pitchFamily="34" charset="0"/>
              </a:rPr>
              <a:t>2021 Board Members</a:t>
            </a:r>
          </a:p>
          <a:p>
            <a:pPr lvl="1" algn="ctr"/>
            <a:endParaRPr lang="en-US" sz="1000" b="1" dirty="0">
              <a:latin typeface="Arial" pitchFamily="34" charset="0"/>
              <a:cs typeface="Arial" pitchFamily="34" charset="0"/>
            </a:endParaRPr>
          </a:p>
          <a:p>
            <a:pPr lvl="1"/>
            <a:r>
              <a:rPr lang="en-US" sz="1600" b="1" dirty="0">
                <a:latin typeface="Arial" pitchFamily="34" charset="0"/>
                <a:cs typeface="Arial" pitchFamily="34" charset="0"/>
              </a:rPr>
              <a:t>		Scottie Richard		President</a:t>
            </a:r>
          </a:p>
          <a:p>
            <a:pPr lvl="1"/>
            <a:r>
              <a:rPr lang="en-US" sz="1600" b="1" dirty="0">
                <a:latin typeface="Arial" pitchFamily="34" charset="0"/>
                <a:cs typeface="Arial" pitchFamily="34" charset="0"/>
              </a:rPr>
              <a:t>		Bill Pool			Vice President</a:t>
            </a:r>
          </a:p>
          <a:p>
            <a:pPr lvl="1"/>
            <a:r>
              <a:rPr lang="en-US" sz="1600" b="1" dirty="0">
                <a:latin typeface="Arial" pitchFamily="34" charset="0"/>
                <a:cs typeface="Arial" pitchFamily="34" charset="0"/>
              </a:rPr>
              <a:t>		Doug Begley		Secretary</a:t>
            </a:r>
          </a:p>
          <a:p>
            <a:pPr lvl="1"/>
            <a:r>
              <a:rPr lang="en-US" sz="1600" b="1" dirty="0">
                <a:latin typeface="Arial" pitchFamily="34" charset="0"/>
                <a:cs typeface="Arial" pitchFamily="34" charset="0"/>
              </a:rPr>
              <a:t>		Pat Begley		Treasurer</a:t>
            </a:r>
          </a:p>
          <a:p>
            <a:pPr lvl="1"/>
            <a:r>
              <a:rPr lang="en-US" sz="1600" b="1" dirty="0">
                <a:latin typeface="Arial" pitchFamily="34" charset="0"/>
                <a:cs typeface="Arial" pitchFamily="34" charset="0"/>
              </a:rPr>
              <a:t>		Mickey Faulkinberry	Chairman Emeritus</a:t>
            </a:r>
          </a:p>
          <a:p>
            <a:pPr lvl="1"/>
            <a:r>
              <a:rPr lang="en-US" sz="1600" b="1" dirty="0">
                <a:latin typeface="Arial" pitchFamily="34" charset="0"/>
                <a:cs typeface="Arial" pitchFamily="34" charset="0"/>
              </a:rPr>
              <a:t>		Jimmy Poche’		Recipient Chairperson</a:t>
            </a:r>
          </a:p>
          <a:p>
            <a:pPr lvl="1"/>
            <a:r>
              <a:rPr lang="en-US" sz="1600" b="1" dirty="0">
                <a:latin typeface="Arial" pitchFamily="34" charset="0"/>
                <a:cs typeface="Arial" pitchFamily="34" charset="0"/>
              </a:rPr>
              <a:t>		Tracie Ross		Social Media Director</a:t>
            </a:r>
          </a:p>
          <a:p>
            <a:pPr lvl="1"/>
            <a:r>
              <a:rPr lang="en-US" sz="1600" b="1" dirty="0">
                <a:latin typeface="Arial" pitchFamily="34" charset="0"/>
                <a:cs typeface="Arial" pitchFamily="34" charset="0"/>
              </a:rPr>
              <a:t>		Dwayne Truesdell		Board Member</a:t>
            </a:r>
          </a:p>
          <a:p>
            <a:pPr lvl="1"/>
            <a:r>
              <a:rPr lang="en-US" sz="1600" b="1" dirty="0">
                <a:latin typeface="Arial" pitchFamily="34" charset="0"/>
                <a:cs typeface="Arial" pitchFamily="34" charset="0"/>
              </a:rPr>
              <a:t>		Mike Latiolais		Board Member</a:t>
            </a:r>
          </a:p>
          <a:p>
            <a:pPr lvl="1"/>
            <a:r>
              <a:rPr lang="en-US" sz="1600" b="1" dirty="0">
                <a:latin typeface="Arial" pitchFamily="34" charset="0"/>
                <a:cs typeface="Arial" pitchFamily="34" charset="0"/>
              </a:rPr>
              <a:t>		Mary Johnson		Board Member</a:t>
            </a:r>
          </a:p>
          <a:p>
            <a:pPr lvl="1"/>
            <a:r>
              <a:rPr lang="en-US" sz="1600" b="1" dirty="0">
                <a:latin typeface="Arial" pitchFamily="34" charset="0"/>
                <a:cs typeface="Arial" pitchFamily="34" charset="0"/>
              </a:rPr>
              <a:t>		Troy Roberie		Board Member</a:t>
            </a:r>
          </a:p>
          <a:p>
            <a:pPr lvl="1"/>
            <a:r>
              <a:rPr lang="en-US" sz="1600" b="1" dirty="0">
                <a:latin typeface="Arial" pitchFamily="34" charset="0"/>
                <a:cs typeface="Arial" pitchFamily="34" charset="0"/>
              </a:rPr>
              <a:t>		Jean Bagwell		Board Member</a:t>
            </a:r>
          </a:p>
          <a:p>
            <a:pPr lvl="1"/>
            <a:r>
              <a:rPr lang="en-US" sz="1600" b="1" dirty="0">
                <a:latin typeface="Arial" pitchFamily="34" charset="0"/>
                <a:cs typeface="Arial" pitchFamily="34" charset="0"/>
              </a:rPr>
              <a:t>		Tony Morrow		Legal Counsel</a:t>
            </a:r>
          </a:p>
          <a:p>
            <a:pPr lvl="1"/>
            <a:r>
              <a:rPr lang="en-US" sz="1600" b="1" dirty="0">
                <a:latin typeface="Arial" pitchFamily="34" charset="0"/>
                <a:cs typeface="Arial" pitchFamily="34" charset="0"/>
              </a:rPr>
              <a:t>		</a:t>
            </a:r>
          </a:p>
          <a:p>
            <a:pPr lvl="1"/>
            <a:r>
              <a:rPr lang="en-US" sz="1600" b="1" dirty="0">
                <a:latin typeface="Arial" pitchFamily="34" charset="0"/>
                <a:cs typeface="Arial" pitchFamily="34" charset="0"/>
              </a:rPr>
              <a:t>			</a:t>
            </a:r>
            <a:r>
              <a:rPr lang="en-US" b="1" dirty="0">
                <a:latin typeface="Arial" pitchFamily="34" charset="0"/>
                <a:cs typeface="Arial" pitchFamily="34" charset="0"/>
              </a:rPr>
              <a:t>2021 Committee Members</a:t>
            </a:r>
            <a:r>
              <a:rPr lang="en-US" sz="1600" b="1" dirty="0">
                <a:latin typeface="Arial" pitchFamily="34" charset="0"/>
                <a:cs typeface="Arial" pitchFamily="34" charset="0"/>
              </a:rPr>
              <a:t> </a:t>
            </a:r>
          </a:p>
          <a:p>
            <a:pPr lvl="1"/>
            <a:r>
              <a:rPr lang="en-US" sz="1600" b="1" dirty="0">
                <a:latin typeface="Arial" pitchFamily="34" charset="0"/>
                <a:cs typeface="Arial" pitchFamily="34" charset="0"/>
              </a:rPr>
              <a:t>		</a:t>
            </a:r>
          </a:p>
          <a:p>
            <a:pPr lvl="1" algn="ctr"/>
            <a:endParaRPr lang="en-US" sz="1000" b="1" dirty="0">
              <a:latin typeface="Arial" pitchFamily="34" charset="0"/>
              <a:cs typeface="Arial" pitchFamily="34" charset="0"/>
            </a:endParaRPr>
          </a:p>
          <a:p>
            <a:pPr lvl="1"/>
            <a:r>
              <a:rPr lang="en-US" sz="1600" b="1" dirty="0">
                <a:latin typeface="Arial" pitchFamily="34" charset="0"/>
                <a:cs typeface="Arial" pitchFamily="34" charset="0"/>
              </a:rPr>
              <a:t>		Please see Board Member if you are interested.</a:t>
            </a:r>
          </a:p>
        </p:txBody>
      </p:sp>
    </p:spTree>
    <p:extLst>
      <p:ext uri="{BB962C8B-B14F-4D97-AF65-F5344CB8AC3E}">
        <p14:creationId xmlns:p14="http://schemas.microsoft.com/office/powerpoint/2010/main" val="125972143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descr="A picture containing building, person, outdoor, standing&#10;&#10;Description automatically generated">
            <a:extLst>
              <a:ext uri="{FF2B5EF4-FFF2-40B4-BE49-F238E27FC236}">
                <a16:creationId xmlns:a16="http://schemas.microsoft.com/office/drawing/2014/main" id="{C5EAB3CA-BCEF-4D12-989F-B8D895C7EA6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9768" y="1981200"/>
            <a:ext cx="3304032" cy="4405376"/>
          </a:xfrm>
        </p:spPr>
      </p:pic>
      <p:pic>
        <p:nvPicPr>
          <p:cNvPr id="9" name="Picture 8" descr="Two men holding a trophy&#10;&#10;Description automatically generated with low confidence">
            <a:extLst>
              <a:ext uri="{FF2B5EF4-FFF2-40B4-BE49-F238E27FC236}">
                <a16:creationId xmlns:a16="http://schemas.microsoft.com/office/drawing/2014/main" id="{437A12ED-89C4-4014-AA26-05EE3BC262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981200"/>
            <a:ext cx="3304033" cy="4405376"/>
          </a:xfrm>
          <a:prstGeom prst="rect">
            <a:avLst/>
          </a:prstGeom>
        </p:spPr>
      </p:pic>
    </p:spTree>
    <p:extLst>
      <p:ext uri="{BB962C8B-B14F-4D97-AF65-F5344CB8AC3E}">
        <p14:creationId xmlns:p14="http://schemas.microsoft.com/office/powerpoint/2010/main" val="133350477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A picture containing person, building, outdoor, ground&#10;&#10;Description automatically generated">
            <a:extLst>
              <a:ext uri="{FF2B5EF4-FFF2-40B4-BE49-F238E27FC236}">
                <a16:creationId xmlns:a16="http://schemas.microsoft.com/office/drawing/2014/main" id="{B5E7DB4E-EC4F-437C-89A7-769109DADA9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057400"/>
            <a:ext cx="3429000" cy="4572000"/>
          </a:xfrm>
        </p:spPr>
      </p:pic>
      <p:pic>
        <p:nvPicPr>
          <p:cNvPr id="10" name="Picture 9" descr="A person sitting in a chair outside&#10;&#10;Description automatically generated">
            <a:extLst>
              <a:ext uri="{FF2B5EF4-FFF2-40B4-BE49-F238E27FC236}">
                <a16:creationId xmlns:a16="http://schemas.microsoft.com/office/drawing/2014/main" id="{728E6642-6F01-4231-BE6A-CF0EBE08D1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2" y="2011362"/>
            <a:ext cx="3429000" cy="4572000"/>
          </a:xfrm>
          <a:prstGeom prst="rect">
            <a:avLst/>
          </a:prstGeom>
        </p:spPr>
      </p:pic>
    </p:spTree>
    <p:extLst>
      <p:ext uri="{BB962C8B-B14F-4D97-AF65-F5344CB8AC3E}">
        <p14:creationId xmlns:p14="http://schemas.microsoft.com/office/powerpoint/2010/main" val="356461753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descr="Two men standing next to each other&#10;&#10;Description automatically generated with medium confidence">
            <a:extLst>
              <a:ext uri="{FF2B5EF4-FFF2-40B4-BE49-F238E27FC236}">
                <a16:creationId xmlns:a16="http://schemas.microsoft.com/office/drawing/2014/main" id="{BF47DC5B-3D42-4EA1-A538-C7BD22C2F05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3776" y="1981199"/>
            <a:ext cx="3392424" cy="4523233"/>
          </a:xfrm>
        </p:spPr>
      </p:pic>
      <p:pic>
        <p:nvPicPr>
          <p:cNvPr id="9" name="Picture 8" descr="A person holding a rifle next to a person holding a rifle&#10;&#10;Description automatically generated with low confidence">
            <a:extLst>
              <a:ext uri="{FF2B5EF4-FFF2-40B4-BE49-F238E27FC236}">
                <a16:creationId xmlns:a16="http://schemas.microsoft.com/office/drawing/2014/main" id="{21F94FFF-08E3-4CE6-A9DA-D699054985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4376" y="1987295"/>
            <a:ext cx="3392424" cy="4523232"/>
          </a:xfrm>
          <a:prstGeom prst="rect">
            <a:avLst/>
          </a:prstGeom>
        </p:spPr>
      </p:pic>
    </p:spTree>
    <p:extLst>
      <p:ext uri="{BB962C8B-B14F-4D97-AF65-F5344CB8AC3E}">
        <p14:creationId xmlns:p14="http://schemas.microsoft.com/office/powerpoint/2010/main" val="62280361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A picture containing person, people&#10;&#10;Description automatically generated">
            <a:extLst>
              <a:ext uri="{FF2B5EF4-FFF2-40B4-BE49-F238E27FC236}">
                <a16:creationId xmlns:a16="http://schemas.microsoft.com/office/drawing/2014/main" id="{55F988AC-2F57-433E-A3EA-989FCD0FE8E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199" y="1828800"/>
            <a:ext cx="3428999" cy="4572000"/>
          </a:xfrm>
        </p:spPr>
      </p:pic>
      <p:pic>
        <p:nvPicPr>
          <p:cNvPr id="10" name="Picture 9" descr="Two men standing next to each other&#10;&#10;Description automatically generated with low confidence">
            <a:extLst>
              <a:ext uri="{FF2B5EF4-FFF2-40B4-BE49-F238E27FC236}">
                <a16:creationId xmlns:a16="http://schemas.microsoft.com/office/drawing/2014/main" id="{BEB67E57-3355-4299-944D-5541E927D3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1828800"/>
            <a:ext cx="3429000" cy="4572000"/>
          </a:xfrm>
          <a:prstGeom prst="rect">
            <a:avLst/>
          </a:prstGeom>
        </p:spPr>
      </p:pic>
    </p:spTree>
    <p:extLst>
      <p:ext uri="{BB962C8B-B14F-4D97-AF65-F5344CB8AC3E}">
        <p14:creationId xmlns:p14="http://schemas.microsoft.com/office/powerpoint/2010/main" val="244592420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descr="A group of men holding a fish&#10;&#10;Description automatically generated with medium confidence">
            <a:extLst>
              <a:ext uri="{FF2B5EF4-FFF2-40B4-BE49-F238E27FC236}">
                <a16:creationId xmlns:a16="http://schemas.microsoft.com/office/drawing/2014/main" id="{40FB95C5-0E80-4B7A-87F5-FFB15A7395F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1104" y="1752600"/>
            <a:ext cx="3394472" cy="4525963"/>
          </a:xfrm>
        </p:spPr>
      </p:pic>
      <p:pic>
        <p:nvPicPr>
          <p:cNvPr id="9" name="Picture 8" descr="A picture containing person, standing, posing&#10;&#10;Description automatically generated">
            <a:extLst>
              <a:ext uri="{FF2B5EF4-FFF2-40B4-BE49-F238E27FC236}">
                <a16:creationId xmlns:a16="http://schemas.microsoft.com/office/drawing/2014/main" id="{3015D7AB-DF24-473F-B872-AB7AD59A23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3500" y="1752600"/>
            <a:ext cx="3394472" cy="4525963"/>
          </a:xfrm>
          <a:prstGeom prst="rect">
            <a:avLst/>
          </a:prstGeom>
        </p:spPr>
      </p:pic>
    </p:spTree>
    <p:extLst>
      <p:ext uri="{BB962C8B-B14F-4D97-AF65-F5344CB8AC3E}">
        <p14:creationId xmlns:p14="http://schemas.microsoft.com/office/powerpoint/2010/main" val="118481748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 name="Content Placeholder 9" descr="A group of men posing for a photo&#10;&#10;Description automatically generated with medium confidence">
            <a:extLst>
              <a:ext uri="{FF2B5EF4-FFF2-40B4-BE49-F238E27FC236}">
                <a16:creationId xmlns:a16="http://schemas.microsoft.com/office/drawing/2014/main" id="{33E669BF-B520-13D2-C93E-ED802DCD7C7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3808" y="1828800"/>
            <a:ext cx="5936383" cy="4452287"/>
          </a:xfrm>
        </p:spPr>
      </p:pic>
    </p:spTree>
    <p:extLst>
      <p:ext uri="{BB962C8B-B14F-4D97-AF65-F5344CB8AC3E}">
        <p14:creationId xmlns:p14="http://schemas.microsoft.com/office/powerpoint/2010/main" val="393175561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9EADA-709B-494F-AD63-C5C77F5DD59D}"/>
              </a:ext>
            </a:extLst>
          </p:cNvPr>
          <p:cNvSpPr>
            <a:spLocks noGrp="1"/>
          </p:cNvSpPr>
          <p:nvPr>
            <p:ph type="title"/>
          </p:nvPr>
        </p:nvSpPr>
        <p:spPr>
          <a:xfrm>
            <a:off x="533400" y="3048000"/>
            <a:ext cx="7961313" cy="2720975"/>
          </a:xfrm>
        </p:spPr>
        <p:txBody>
          <a:bodyPr>
            <a:normAutofit/>
          </a:bodyPr>
          <a:lstStyle/>
          <a:p>
            <a:pPr algn="ctr"/>
            <a:r>
              <a:rPr lang="en-US" dirty="0"/>
              <a:t>Current 50/50 RAFFLE POT</a:t>
            </a:r>
            <a:br>
              <a:rPr lang="en-US" dirty="0"/>
            </a:br>
            <a:r>
              <a:rPr lang="en-US" dirty="0"/>
              <a:t>$370</a:t>
            </a:r>
            <a:br>
              <a:rPr lang="en-US" dirty="0"/>
            </a:br>
            <a:br>
              <a:rPr lang="en-US" dirty="0"/>
            </a:br>
            <a:endParaRPr lang="en-US" dirty="0"/>
          </a:p>
        </p:txBody>
      </p:sp>
      <p:sp>
        <p:nvSpPr>
          <p:cNvPr id="3" name="Text Placeholder 2">
            <a:extLst>
              <a:ext uri="{FF2B5EF4-FFF2-40B4-BE49-F238E27FC236}">
                <a16:creationId xmlns:a16="http://schemas.microsoft.com/office/drawing/2014/main" id="{434B3929-096A-4C2B-B1BD-D1E6AAA2661B}"/>
              </a:ext>
            </a:extLst>
          </p:cNvPr>
          <p:cNvSpPr>
            <a:spLocks noGrp="1"/>
          </p:cNvSpPr>
          <p:nvPr>
            <p:ph type="body" idx="1"/>
          </p:nvPr>
        </p:nvSpPr>
        <p:spPr>
          <a:xfrm flipV="1">
            <a:off x="722313" y="1544638"/>
            <a:ext cx="7583487" cy="1362075"/>
          </a:xfrm>
        </p:spPr>
        <p:txBody>
          <a:bodyPr/>
          <a:lstStyle/>
          <a:p>
            <a:endParaRPr lang="en-US" dirty="0"/>
          </a:p>
        </p:txBody>
      </p:sp>
    </p:spTree>
    <p:extLst>
      <p:ext uri="{BB962C8B-B14F-4D97-AF65-F5344CB8AC3E}">
        <p14:creationId xmlns:p14="http://schemas.microsoft.com/office/powerpoint/2010/main" val="900129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9EADA-709B-494F-AD63-C5C77F5DD59D}"/>
              </a:ext>
            </a:extLst>
          </p:cNvPr>
          <p:cNvSpPr>
            <a:spLocks noGrp="1"/>
          </p:cNvSpPr>
          <p:nvPr>
            <p:ph type="title"/>
          </p:nvPr>
        </p:nvSpPr>
        <p:spPr>
          <a:xfrm>
            <a:off x="591343" y="1676400"/>
            <a:ext cx="7961313" cy="5029200"/>
          </a:xfrm>
        </p:spPr>
        <p:txBody>
          <a:bodyPr>
            <a:normAutofit/>
          </a:bodyPr>
          <a:lstStyle/>
          <a:p>
            <a:pPr algn="ctr"/>
            <a:r>
              <a:rPr lang="en-US" sz="2400" dirty="0">
                <a:latin typeface="Arial" panose="020B0604020202020204" pitchFamily="34" charset="0"/>
                <a:cs typeface="Arial" panose="020B0604020202020204" pitchFamily="34" charset="0"/>
              </a:rPr>
              <a:t>2022 Events</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Wilderness Gun Club 6-24-202</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Wilderness GUN CLUB 7-22-2022</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ed’s sporting goods 8-19-2022</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Wilderness Gun Club 9-23-2022</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2022 championship at ed’s Sporting Goods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10-14-2022</a:t>
            </a:r>
            <a:br>
              <a:rPr lang="en-US" sz="2400" dirty="0"/>
            </a:br>
            <a:br>
              <a:rPr lang="en-US" dirty="0"/>
            </a:br>
            <a:endParaRPr lang="en-US" dirty="0"/>
          </a:p>
        </p:txBody>
      </p:sp>
      <p:sp>
        <p:nvSpPr>
          <p:cNvPr id="3" name="Text Placeholder 2">
            <a:extLst>
              <a:ext uri="{FF2B5EF4-FFF2-40B4-BE49-F238E27FC236}">
                <a16:creationId xmlns:a16="http://schemas.microsoft.com/office/drawing/2014/main" id="{434B3929-096A-4C2B-B1BD-D1E6AAA2661B}"/>
              </a:ext>
            </a:extLst>
          </p:cNvPr>
          <p:cNvSpPr>
            <a:spLocks noGrp="1"/>
          </p:cNvSpPr>
          <p:nvPr>
            <p:ph type="body" idx="1"/>
          </p:nvPr>
        </p:nvSpPr>
        <p:spPr>
          <a:xfrm rot="10800000" flipV="1">
            <a:off x="1400663" y="1515443"/>
            <a:ext cx="5547147" cy="496316"/>
          </a:xfrm>
        </p:spPr>
        <p:txBody>
          <a:bodyPr/>
          <a:lstStyle/>
          <a:p>
            <a:r>
              <a:rPr lang="en-US" dirty="0"/>
              <a:t> </a:t>
            </a:r>
          </a:p>
        </p:txBody>
      </p:sp>
    </p:spTree>
    <p:extLst>
      <p:ext uri="{BB962C8B-B14F-4D97-AF65-F5344CB8AC3E}">
        <p14:creationId xmlns:p14="http://schemas.microsoft.com/office/powerpoint/2010/main" val="1062067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9EADA-709B-494F-AD63-C5C77F5DD59D}"/>
              </a:ext>
            </a:extLst>
          </p:cNvPr>
          <p:cNvSpPr>
            <a:spLocks noGrp="1"/>
          </p:cNvSpPr>
          <p:nvPr>
            <p:ph type="title"/>
          </p:nvPr>
        </p:nvSpPr>
        <p:spPr>
          <a:xfrm>
            <a:off x="762000" y="1515442"/>
            <a:ext cx="7961313" cy="5029200"/>
          </a:xfrm>
        </p:spPr>
        <p:txBody>
          <a:bodyPr>
            <a:normAutofit/>
          </a:bodyPr>
          <a:lstStyle/>
          <a:p>
            <a:pPr algn="ct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Follow us on Facebook, </a:t>
            </a:r>
            <a:r>
              <a:rPr lang="en-US" sz="2400">
                <a:latin typeface="Arial" panose="020B0604020202020204" pitchFamily="34" charset="0"/>
                <a:cs typeface="Arial" panose="020B0604020202020204" pitchFamily="34" charset="0"/>
              </a:rPr>
              <a:t>LOST Lafayette!</a:t>
            </a:r>
            <a:br>
              <a:rPr lang="en-US" dirty="0"/>
            </a:br>
            <a:endParaRPr lang="en-US" dirty="0"/>
          </a:p>
        </p:txBody>
      </p:sp>
      <p:sp>
        <p:nvSpPr>
          <p:cNvPr id="3" name="Text Placeholder 2">
            <a:extLst>
              <a:ext uri="{FF2B5EF4-FFF2-40B4-BE49-F238E27FC236}">
                <a16:creationId xmlns:a16="http://schemas.microsoft.com/office/drawing/2014/main" id="{434B3929-096A-4C2B-B1BD-D1E6AAA2661B}"/>
              </a:ext>
            </a:extLst>
          </p:cNvPr>
          <p:cNvSpPr>
            <a:spLocks noGrp="1"/>
          </p:cNvSpPr>
          <p:nvPr>
            <p:ph type="body" idx="1"/>
          </p:nvPr>
        </p:nvSpPr>
        <p:spPr>
          <a:xfrm rot="10800000" flipV="1">
            <a:off x="1400663" y="1515443"/>
            <a:ext cx="5547147" cy="496316"/>
          </a:xfrm>
        </p:spPr>
        <p:txBody>
          <a:bodyPr/>
          <a:lstStyle/>
          <a:p>
            <a:r>
              <a:rPr lang="en-US" dirty="0"/>
              <a:t> </a:t>
            </a:r>
          </a:p>
        </p:txBody>
      </p:sp>
    </p:spTree>
    <p:extLst>
      <p:ext uri="{BB962C8B-B14F-4D97-AF65-F5344CB8AC3E}">
        <p14:creationId xmlns:p14="http://schemas.microsoft.com/office/powerpoint/2010/main" val="219090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2800" dirty="0"/>
              <a:t>Royce Bagwell 2021 Recipient</a:t>
            </a:r>
          </a:p>
        </p:txBody>
      </p:sp>
      <p:pic>
        <p:nvPicPr>
          <p:cNvPr id="6" name="Picture 5">
            <a:extLst>
              <a:ext uri="{FF2B5EF4-FFF2-40B4-BE49-F238E27FC236}">
                <a16:creationId xmlns:a16="http://schemas.microsoft.com/office/drawing/2014/main" id="{283049F4-B74E-43EA-BD35-8F1D907436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161668"/>
            <a:ext cx="4572000" cy="4572000"/>
          </a:xfrm>
          <a:prstGeom prst="rect">
            <a:avLst/>
          </a:prstGeom>
        </p:spPr>
      </p:pic>
      <p:pic>
        <p:nvPicPr>
          <p:cNvPr id="5" name="Picture 4">
            <a:extLst>
              <a:ext uri="{FF2B5EF4-FFF2-40B4-BE49-F238E27FC236}">
                <a16:creationId xmlns:a16="http://schemas.microsoft.com/office/drawing/2014/main" id="{B7EA2F76-3ABD-4B9D-BD4B-7845CE1FD6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202514"/>
            <a:ext cx="2562076" cy="4554802"/>
          </a:xfrm>
          <a:prstGeom prst="rect">
            <a:avLst/>
          </a:prstGeom>
        </p:spPr>
      </p:pic>
    </p:spTree>
    <p:extLst>
      <p:ext uri="{BB962C8B-B14F-4D97-AF65-F5344CB8AC3E}">
        <p14:creationId xmlns:p14="http://schemas.microsoft.com/office/powerpoint/2010/main" val="338582709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839200" cy="5105400"/>
          </a:xfrm>
        </p:spPr>
        <p:txBody>
          <a:bodyPr>
            <a:normAutofit/>
          </a:bodyPr>
          <a:lstStyle/>
          <a:p>
            <a:pPr algn="ctr"/>
            <a:r>
              <a:rPr lang="en-US" sz="2800" dirty="0"/>
              <a:t>Kellie Boudreaux 2021 Recipient</a:t>
            </a:r>
          </a:p>
        </p:txBody>
      </p:sp>
      <p:pic>
        <p:nvPicPr>
          <p:cNvPr id="5" name="Picture 4">
            <a:extLst>
              <a:ext uri="{FF2B5EF4-FFF2-40B4-BE49-F238E27FC236}">
                <a16:creationId xmlns:a16="http://schemas.microsoft.com/office/drawing/2014/main" id="{82293DFD-3927-47E3-BA2A-26D746B524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971801"/>
            <a:ext cx="4673600" cy="3505200"/>
          </a:xfrm>
          <a:prstGeom prst="rect">
            <a:avLst/>
          </a:prstGeom>
        </p:spPr>
      </p:pic>
      <p:pic>
        <p:nvPicPr>
          <p:cNvPr id="8" name="Picture 7">
            <a:extLst>
              <a:ext uri="{FF2B5EF4-FFF2-40B4-BE49-F238E27FC236}">
                <a16:creationId xmlns:a16="http://schemas.microsoft.com/office/drawing/2014/main" id="{C530CEFC-3179-49D1-96D6-CAFA924A4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2362201"/>
            <a:ext cx="3086100" cy="4114800"/>
          </a:xfrm>
          <a:prstGeom prst="rect">
            <a:avLst/>
          </a:prstGeom>
        </p:spPr>
      </p:pic>
    </p:spTree>
    <p:extLst>
      <p:ext uri="{BB962C8B-B14F-4D97-AF65-F5344CB8AC3E}">
        <p14:creationId xmlns:p14="http://schemas.microsoft.com/office/powerpoint/2010/main" val="97021137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839200" cy="5105400"/>
          </a:xfrm>
        </p:spPr>
        <p:txBody>
          <a:bodyPr>
            <a:normAutofit/>
          </a:bodyPr>
          <a:lstStyle/>
          <a:p>
            <a:pPr marL="0" indent="0" algn="ctr">
              <a:buNone/>
            </a:pPr>
            <a:r>
              <a:rPr lang="en-US" sz="2800" dirty="0"/>
              <a:t>Tanner Reed 2021 Recipient</a:t>
            </a:r>
          </a:p>
        </p:txBody>
      </p:sp>
      <p:pic>
        <p:nvPicPr>
          <p:cNvPr id="6" name="Picture 5">
            <a:extLst>
              <a:ext uri="{FF2B5EF4-FFF2-40B4-BE49-F238E27FC236}">
                <a16:creationId xmlns:a16="http://schemas.microsoft.com/office/drawing/2014/main" id="{0277B06B-B08B-4448-8F69-66B1AA6A01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270" y="2104487"/>
            <a:ext cx="3827780" cy="4470400"/>
          </a:xfrm>
          <a:prstGeom prst="rect">
            <a:avLst/>
          </a:prstGeom>
        </p:spPr>
      </p:pic>
      <p:pic>
        <p:nvPicPr>
          <p:cNvPr id="8" name="Picture 7">
            <a:extLst>
              <a:ext uri="{FF2B5EF4-FFF2-40B4-BE49-F238E27FC236}">
                <a16:creationId xmlns:a16="http://schemas.microsoft.com/office/drawing/2014/main" id="{CF22FA85-1A12-4BF6-927C-2CF1B42A30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459" y="2104487"/>
            <a:ext cx="3352800" cy="4470400"/>
          </a:xfrm>
          <a:prstGeom prst="rect">
            <a:avLst/>
          </a:prstGeom>
        </p:spPr>
      </p:pic>
    </p:spTree>
    <p:extLst>
      <p:ext uri="{BB962C8B-B14F-4D97-AF65-F5344CB8AC3E}">
        <p14:creationId xmlns:p14="http://schemas.microsoft.com/office/powerpoint/2010/main" val="38574867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839200" cy="5105400"/>
          </a:xfrm>
        </p:spPr>
        <p:txBody>
          <a:bodyPr>
            <a:normAutofit/>
          </a:bodyPr>
          <a:lstStyle/>
          <a:p>
            <a:pPr marL="0" indent="0" algn="ctr">
              <a:buNone/>
            </a:pPr>
            <a:r>
              <a:rPr lang="en-US" sz="2800" dirty="0"/>
              <a:t>Damion Royer 2021 Recipient</a:t>
            </a:r>
          </a:p>
        </p:txBody>
      </p:sp>
      <p:pic>
        <p:nvPicPr>
          <p:cNvPr id="6" name="Picture 5">
            <a:extLst>
              <a:ext uri="{FF2B5EF4-FFF2-40B4-BE49-F238E27FC236}">
                <a16:creationId xmlns:a16="http://schemas.microsoft.com/office/drawing/2014/main" id="{252089A9-1B52-4387-9502-0667778DCF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68" y="2362200"/>
            <a:ext cx="2395802" cy="4353910"/>
          </a:xfrm>
          <a:prstGeom prst="rect">
            <a:avLst/>
          </a:prstGeom>
        </p:spPr>
      </p:pic>
      <p:pic>
        <p:nvPicPr>
          <p:cNvPr id="8" name="Picture 7">
            <a:extLst>
              <a:ext uri="{FF2B5EF4-FFF2-40B4-BE49-F238E27FC236}">
                <a16:creationId xmlns:a16="http://schemas.microsoft.com/office/drawing/2014/main" id="{2859BB8B-4FA9-4DA4-966C-A80B9DA143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2362200"/>
            <a:ext cx="4064000" cy="4124271"/>
          </a:xfrm>
          <a:prstGeom prst="rect">
            <a:avLst/>
          </a:prstGeom>
        </p:spPr>
      </p:pic>
    </p:spTree>
    <p:extLst>
      <p:ext uri="{BB962C8B-B14F-4D97-AF65-F5344CB8AC3E}">
        <p14:creationId xmlns:p14="http://schemas.microsoft.com/office/powerpoint/2010/main" val="182984065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7848600" cy="4906963"/>
          </a:xfrm>
        </p:spPr>
        <p:txBody>
          <a:bodyPr>
            <a:normAutofit/>
          </a:bodyPr>
          <a:lstStyle/>
          <a:p>
            <a:pPr marL="0" indent="0" algn="ctr">
              <a:buNone/>
            </a:pPr>
            <a:r>
              <a:rPr lang="en-US" sz="2400" b="1" dirty="0">
                <a:latin typeface="Arial" pitchFamily="34" charset="0"/>
                <a:cs typeface="Arial" pitchFamily="34" charset="0"/>
              </a:rPr>
              <a:t>Sponsorship Levels</a:t>
            </a:r>
          </a:p>
          <a:p>
            <a:r>
              <a:rPr lang="en-US" sz="2000" dirty="0">
                <a:latin typeface="Arial" pitchFamily="34" charset="0"/>
                <a:cs typeface="Arial" pitchFamily="34" charset="0"/>
              </a:rPr>
              <a:t>Diamond $5,000.00</a:t>
            </a:r>
          </a:p>
          <a:p>
            <a:r>
              <a:rPr lang="en-US" sz="2000" dirty="0">
                <a:latin typeface="Arial" pitchFamily="34" charset="0"/>
                <a:cs typeface="Arial" pitchFamily="34" charset="0"/>
              </a:rPr>
              <a:t>Platinum $3,000.00</a:t>
            </a:r>
          </a:p>
          <a:p>
            <a:r>
              <a:rPr lang="en-US" sz="2000" dirty="0">
                <a:latin typeface="Arial" pitchFamily="34" charset="0"/>
                <a:cs typeface="Arial" pitchFamily="34" charset="0"/>
              </a:rPr>
              <a:t>Gold $2,000.00</a:t>
            </a:r>
          </a:p>
          <a:p>
            <a:r>
              <a:rPr lang="en-US" sz="2000" dirty="0">
                <a:latin typeface="Arial" pitchFamily="34" charset="0"/>
                <a:cs typeface="Arial" pitchFamily="34" charset="0"/>
              </a:rPr>
              <a:t>Silver $1,000.00</a:t>
            </a:r>
          </a:p>
          <a:p>
            <a:r>
              <a:rPr lang="en-US" sz="2000" dirty="0">
                <a:latin typeface="Arial" pitchFamily="34" charset="0"/>
                <a:cs typeface="Arial" pitchFamily="34" charset="0"/>
              </a:rPr>
              <a:t>Bronze $500.00</a:t>
            </a:r>
          </a:p>
          <a:p>
            <a:pPr marL="0" indent="0">
              <a:buNone/>
            </a:pPr>
            <a:endParaRPr lang="en-US" sz="1800" dirty="0">
              <a:latin typeface="Arial" pitchFamily="34" charset="0"/>
              <a:cs typeface="Arial" pitchFamily="34" charset="0"/>
            </a:endParaRPr>
          </a:p>
          <a:p>
            <a:pPr marL="0" indent="0">
              <a:buNone/>
            </a:pPr>
            <a:r>
              <a:rPr lang="en-US" sz="1800" dirty="0">
                <a:latin typeface="Arial" pitchFamily="34" charset="0"/>
                <a:cs typeface="Arial" pitchFamily="34" charset="0"/>
              </a:rPr>
              <a:t>All monies from these sponsorships will be used directly for recipient donations.  Sponsors will be recognized on website, slide show presentation during each shoot and tournament shirts given at championship.  </a:t>
            </a:r>
          </a:p>
          <a:p>
            <a:pPr marL="0" indent="0" algn="ctr">
              <a:buNone/>
            </a:pPr>
            <a:endParaRPr lang="en-US" sz="1800" dirty="0">
              <a:latin typeface="Arial" pitchFamily="34" charset="0"/>
              <a:cs typeface="Arial" pitchFamily="34" charset="0"/>
            </a:endParaRPr>
          </a:p>
          <a:p>
            <a:pPr marL="0" indent="0" algn="ctr">
              <a:buNone/>
            </a:pPr>
            <a:r>
              <a:rPr lang="en-US" sz="2000" b="1" dirty="0">
                <a:latin typeface="Arial" pitchFamily="34" charset="0"/>
                <a:cs typeface="Arial" pitchFamily="34" charset="0"/>
              </a:rPr>
              <a:t>Ask a Board Member how to become a sponsor today!</a:t>
            </a:r>
          </a:p>
          <a:p>
            <a:pPr marL="0" indent="0">
              <a:buNone/>
            </a:pPr>
            <a:r>
              <a:rPr lang="en-US" sz="1800" dirty="0">
                <a:latin typeface="Arial" pitchFamily="34" charset="0"/>
                <a:cs typeface="Arial" pitchFamily="34" charset="0"/>
              </a:rPr>
              <a:t>  </a:t>
            </a:r>
          </a:p>
        </p:txBody>
      </p:sp>
    </p:spTree>
    <p:extLst>
      <p:ext uri="{BB962C8B-B14F-4D97-AF65-F5344CB8AC3E}">
        <p14:creationId xmlns:p14="http://schemas.microsoft.com/office/powerpoint/2010/main" val="126626149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066800"/>
          </a:xfrm>
        </p:spPr>
        <p:txBody>
          <a:bodyPr>
            <a:normAutofit/>
          </a:bodyPr>
          <a:lstStyle/>
          <a:p>
            <a:r>
              <a:rPr lang="en-US" sz="2400" b="1" dirty="0">
                <a:latin typeface="Arial" pitchFamily="34" charset="0"/>
                <a:cs typeface="Arial" pitchFamily="34" charset="0"/>
              </a:rPr>
              <a:t>Diamond Sponsors $5000.00</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354311"/>
            <a:ext cx="4572000" cy="4525963"/>
          </a:xfrm>
        </p:spPr>
      </p:pic>
      <p:pic>
        <p:nvPicPr>
          <p:cNvPr id="5" name="Picture 4">
            <a:extLst>
              <a:ext uri="{FF2B5EF4-FFF2-40B4-BE49-F238E27FC236}">
                <a16:creationId xmlns:a16="http://schemas.microsoft.com/office/drawing/2014/main" id="{1B646300-556D-431C-B093-85B4846AC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8601" y="3429000"/>
            <a:ext cx="4494564" cy="1590384"/>
          </a:xfrm>
          <a:prstGeom prst="rect">
            <a:avLst/>
          </a:prstGeom>
        </p:spPr>
      </p:pic>
    </p:spTree>
    <p:extLst>
      <p:ext uri="{BB962C8B-B14F-4D97-AF65-F5344CB8AC3E}">
        <p14:creationId xmlns:p14="http://schemas.microsoft.com/office/powerpoint/2010/main" val="290751159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normAutofit/>
          </a:bodyPr>
          <a:lstStyle/>
          <a:p>
            <a:r>
              <a:rPr lang="en-US" sz="2400" b="1" dirty="0">
                <a:latin typeface="Arial" pitchFamily="34" charset="0"/>
                <a:cs typeface="Arial" pitchFamily="34" charset="0"/>
              </a:rPr>
              <a:t>Platinum Sponsors $3000.00</a:t>
            </a:r>
          </a:p>
        </p:txBody>
      </p:sp>
    </p:spTree>
    <p:extLst>
      <p:ext uri="{BB962C8B-B14F-4D97-AF65-F5344CB8AC3E}">
        <p14:creationId xmlns:p14="http://schemas.microsoft.com/office/powerpoint/2010/main" val="142986483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2136</TotalTime>
  <Words>580</Words>
  <Application>Microsoft Office PowerPoint</Application>
  <PresentationFormat>On-screen Show (4:3)</PresentationFormat>
  <Paragraphs>68</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Our Mission  Lafayette L.O.S.T., a 501(c)(3) charitable organization, is dedicated to raising and donating monies to deserving persons in the oilfield that are in need of financial help and to other local needful charities. Our goal is to raise these monies through a series of Sporting Clays Tournaments, culminating in our Annual Championship Shoot, where adult men and women employed in the area oilfield and related service companies, can meet with fellowship in friendly competition.  </vt:lpstr>
      <vt:lpstr>PowerPoint Presentation</vt:lpstr>
      <vt:lpstr>PowerPoint Presentation</vt:lpstr>
      <vt:lpstr>PowerPoint Presentation</vt:lpstr>
      <vt:lpstr>PowerPoint Presentation</vt:lpstr>
      <vt:lpstr>PowerPoint Presentation</vt:lpstr>
      <vt:lpstr>PowerPoint Presentation</vt:lpstr>
      <vt:lpstr>Diamond Sponsors $5000.00</vt:lpstr>
      <vt:lpstr>Platinum Sponsors $3000.00</vt:lpstr>
      <vt:lpstr>Gold Sponsors $2000.00   Doug &amp; Pat Begley   </vt:lpstr>
      <vt:lpstr> Silver Sponsors $1000.00  </vt:lpstr>
      <vt:lpstr>PowerPoint Presentation</vt:lpstr>
      <vt:lpstr>Many Thanks To This Months Food &amp; Drink Sponsors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50/50 RAFFLE POT $370  </vt:lpstr>
      <vt:lpstr>2022 Events  Wilderness Gun Club 6-24-202 Wilderness GUN CLUB 7-22-2022 ed’s sporting goods 8-19-2022 Wilderness Gun Club 9-23-2022 2022 championship at ed’s Sporting Goods 10-14-2022  </vt:lpstr>
      <vt:lpstr>      Follow us on Facebook, LOST Lafayette!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Mission</dc:title>
  <dc:creator>Dwayne Truesdell</dc:creator>
  <cp:lastModifiedBy>Douglas Begley</cp:lastModifiedBy>
  <cp:revision>489</cp:revision>
  <dcterms:created xsi:type="dcterms:W3CDTF">2012-12-13T16:43:28Z</dcterms:created>
  <dcterms:modified xsi:type="dcterms:W3CDTF">2022-05-22T23:44:55Z</dcterms:modified>
</cp:coreProperties>
</file>